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3"/>
  </p:notesMasterIdLst>
  <p:sldIdLst>
    <p:sldId id="256" r:id="rId2"/>
    <p:sldId id="368" r:id="rId3"/>
    <p:sldId id="369" r:id="rId4"/>
    <p:sldId id="370" r:id="rId5"/>
    <p:sldId id="371" r:id="rId6"/>
    <p:sldId id="372" r:id="rId7"/>
    <p:sldId id="373" r:id="rId8"/>
    <p:sldId id="374" r:id="rId9"/>
    <p:sldId id="375" r:id="rId10"/>
    <p:sldId id="376" r:id="rId11"/>
    <p:sldId id="34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7/20/2020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7/20/2020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7/20/2020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7/20/2020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7/20/2020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7/20/2020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7/20/2020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9906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2800" b="1" dirty="0" smtClean="0">
                <a:solidFill>
                  <a:srgbClr val="FF0000"/>
                </a:solidFill>
              </a:rPr>
              <a:t>Types of Prospectus-Part-B,</a:t>
            </a:r>
            <a:br>
              <a:rPr lang="en-US" sz="2800" b="1" dirty="0" smtClean="0">
                <a:solidFill>
                  <a:srgbClr val="FF0000"/>
                </a:solidFill>
              </a:rPr>
            </a:br>
            <a:r>
              <a:rPr lang="en-US" sz="2800" b="1" dirty="0" smtClean="0">
                <a:solidFill>
                  <a:srgbClr val="FF0000"/>
                </a:solidFill>
              </a:rPr>
              <a:t> CONTENTS OF </a:t>
            </a:r>
            <a:r>
              <a:rPr lang="en-US" sz="2800" b="1" dirty="0" smtClean="0">
                <a:solidFill>
                  <a:srgbClr val="FF0000"/>
                </a:solidFill>
              </a:rPr>
              <a:t>PROSPECTUS and </a:t>
            </a:r>
            <a:r>
              <a:rPr lang="en-US" sz="2800" b="1" dirty="0" smtClean="0">
                <a:solidFill>
                  <a:srgbClr val="FF0000"/>
                </a:solidFill>
              </a:rPr>
              <a:t>STATEMENT IN LIEU OF PROSPECTUS </a:t>
            </a:r>
            <a:r>
              <a:rPr lang="en-US" sz="2800" b="1" dirty="0" smtClean="0">
                <a:solidFill>
                  <a:srgbClr val="FF0000"/>
                </a:solidFill>
              </a:rPr>
              <a:t/>
            </a:r>
            <a:br>
              <a:rPr lang="en-US" sz="2800" b="1" dirty="0" smtClean="0">
                <a:solidFill>
                  <a:srgbClr val="FF0000"/>
                </a:solidFill>
              </a:rPr>
            </a:br>
            <a:r>
              <a:rPr lang="en-US" sz="3200" b="1" dirty="0" smtClean="0">
                <a:solidFill>
                  <a:srgbClr val="FF0000"/>
                </a:solidFill>
              </a:rPr>
              <a:t> </a:t>
            </a:r>
            <a:r>
              <a:rPr lang="en-US" sz="2800" dirty="0" smtClean="0">
                <a:solidFill>
                  <a:srgbClr val="FF0000"/>
                </a:solidFill>
              </a:rPr>
              <a:t/>
            </a:r>
            <a:br>
              <a:rPr lang="en-US" sz="2800" dirty="0" smtClean="0">
                <a:solidFill>
                  <a:srgbClr val="FF0000"/>
                </a:solidFill>
              </a:rPr>
            </a:b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graphicFrame>
        <p:nvGraphicFramePr>
          <p:cNvPr id="5" name="Table 4"/>
          <p:cNvGraphicFramePr>
            <a:graphicFrameLocks noGrp="1"/>
          </p:cNvGraphicFramePr>
          <p:nvPr/>
        </p:nvGraphicFramePr>
        <p:xfrm>
          <a:off x="533400" y="395474"/>
          <a:ext cx="8305800" cy="6142486"/>
        </p:xfrm>
        <a:graphic>
          <a:graphicData uri="http://schemas.openxmlformats.org/drawingml/2006/table">
            <a:tbl>
              <a:tblPr firstRow="1" bandRow="1">
                <a:tableStyleId>{5C22544A-7EE6-4342-B048-85BDC9FD1C3A}</a:tableStyleId>
              </a:tblPr>
              <a:tblGrid>
                <a:gridCol w="4152900"/>
                <a:gridCol w="4152900"/>
              </a:tblGrid>
              <a:tr h="4593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b="1" dirty="0" smtClean="0">
                          <a:solidFill>
                            <a:schemeClr val="tx1"/>
                          </a:solidFill>
                        </a:rPr>
                        <a:t>PROSPECTUS : </a:t>
                      </a:r>
                      <a:endParaRPr lang="en-US" sz="22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b="1" kern="1200" dirty="0" smtClean="0">
                          <a:solidFill>
                            <a:schemeClr val="tx1"/>
                          </a:solidFill>
                          <a:latin typeface="+mn-lt"/>
                          <a:ea typeface="+mn-ea"/>
                          <a:cs typeface="+mn-cs"/>
                        </a:rPr>
                        <a:t>STATEMENT IN LIEU OF PROSPECTUS: </a:t>
                      </a:r>
                    </a:p>
                  </a:txBody>
                  <a:tcPr/>
                </a:tc>
              </a:tr>
              <a:tr h="7928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kern="1200" dirty="0" smtClean="0">
                          <a:solidFill>
                            <a:schemeClr val="dk1"/>
                          </a:solidFill>
                          <a:latin typeface="+mn-lt"/>
                          <a:ea typeface="+mn-ea"/>
                          <a:cs typeface="+mn-cs"/>
                        </a:rPr>
                        <a:t>3. Submitted to registrar, commission and shareholders.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kern="1200" dirty="0" smtClean="0">
                          <a:solidFill>
                            <a:schemeClr val="dk1"/>
                          </a:solidFill>
                          <a:latin typeface="+mn-lt"/>
                          <a:ea typeface="+mn-ea"/>
                          <a:cs typeface="+mn-cs"/>
                        </a:rPr>
                        <a:t>3. Submitted only to registrar.</a:t>
                      </a:r>
                      <a:endParaRPr lang="en-US" sz="2100" b="1" kern="1200" dirty="0" smtClean="0">
                        <a:solidFill>
                          <a:schemeClr val="lt1"/>
                        </a:solidFill>
                        <a:latin typeface="+mn-lt"/>
                        <a:ea typeface="+mn-ea"/>
                        <a:cs typeface="+mn-cs"/>
                      </a:endParaRPr>
                    </a:p>
                  </a:txBody>
                  <a:tcPr/>
                </a:tc>
              </a:tr>
              <a:tr h="945263">
                <a:tc>
                  <a:txBody>
                    <a:bodyPr/>
                    <a:lstStyle/>
                    <a:p>
                      <a:r>
                        <a:rPr lang="en-US" sz="2100" kern="1200" dirty="0" smtClean="0">
                          <a:solidFill>
                            <a:schemeClr val="dk1"/>
                          </a:solidFill>
                          <a:latin typeface="+mn-lt"/>
                          <a:ea typeface="+mn-ea"/>
                          <a:cs typeface="+mn-cs"/>
                        </a:rPr>
                        <a:t>4. Is a document containing an advertisement for invitation of subscription from the public.</a:t>
                      </a:r>
                    </a:p>
                  </a:txBody>
                  <a:tcPr/>
                </a:tc>
                <a:tc>
                  <a:txBody>
                    <a:bodyPr/>
                    <a:lstStyle/>
                    <a:p>
                      <a:r>
                        <a:rPr lang="en-US" sz="2100" kern="1200" dirty="0" smtClean="0">
                          <a:solidFill>
                            <a:schemeClr val="dk1"/>
                          </a:solidFill>
                          <a:latin typeface="+mn-lt"/>
                          <a:ea typeface="+mn-ea"/>
                          <a:cs typeface="+mn-cs"/>
                        </a:rPr>
                        <a:t>4. Is not an invitation of subscription.</a:t>
                      </a:r>
                    </a:p>
                  </a:txBody>
                  <a:tcPr/>
                </a:tc>
              </a:tr>
              <a:tr h="792863">
                <a:tc>
                  <a:txBody>
                    <a:bodyPr/>
                    <a:lstStyle/>
                    <a:p>
                      <a:r>
                        <a:rPr lang="en-US" sz="2100" kern="1200" dirty="0" smtClean="0">
                          <a:solidFill>
                            <a:schemeClr val="dk1"/>
                          </a:solidFill>
                          <a:latin typeface="+mn-lt"/>
                          <a:ea typeface="+mn-ea"/>
                          <a:cs typeface="+mn-cs"/>
                        </a:rPr>
                        <a:t>5. Approval of commission must be obtained within 60 days before the issue of prospectus. </a:t>
                      </a:r>
                    </a:p>
                  </a:txBody>
                  <a:tcPr/>
                </a:tc>
                <a:tc>
                  <a:txBody>
                    <a:bodyPr/>
                    <a:lstStyle/>
                    <a:p>
                      <a:r>
                        <a:rPr lang="en-US" sz="2100" kern="1200" dirty="0" smtClean="0">
                          <a:solidFill>
                            <a:schemeClr val="dk1"/>
                          </a:solidFill>
                          <a:latin typeface="+mn-lt"/>
                          <a:ea typeface="+mn-ea"/>
                          <a:cs typeface="+mn-cs"/>
                        </a:rPr>
                        <a:t>5. Is not a kind of advertisement for invitation of subscription.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100" b="1" kern="1200" dirty="0" smtClean="0">
                        <a:solidFill>
                          <a:schemeClr val="lt1"/>
                        </a:solidFill>
                        <a:latin typeface="+mn-lt"/>
                        <a:ea typeface="+mn-ea"/>
                        <a:cs typeface="+mn-cs"/>
                      </a:endParaRPr>
                    </a:p>
                  </a:txBody>
                  <a:tcPr/>
                </a:tc>
              </a:tr>
              <a:tr h="792863">
                <a:tc>
                  <a:txBody>
                    <a:bodyPr/>
                    <a:lstStyle/>
                    <a:p>
                      <a:r>
                        <a:rPr lang="en-US" sz="2100" kern="1200" dirty="0" smtClean="0">
                          <a:solidFill>
                            <a:schemeClr val="dk1"/>
                          </a:solidFill>
                          <a:latin typeface="+mn-lt"/>
                          <a:ea typeface="+mn-ea"/>
                          <a:cs typeface="+mn-cs"/>
                        </a:rPr>
                        <a:t>6. No prescribed form is specified in this Ordinance. </a:t>
                      </a:r>
                    </a:p>
                  </a:txBody>
                  <a:tcPr/>
                </a:tc>
                <a:tc>
                  <a:txBody>
                    <a:bodyPr/>
                    <a:lstStyle/>
                    <a:p>
                      <a:r>
                        <a:rPr lang="en-US" sz="2100" kern="1200" dirty="0" smtClean="0">
                          <a:solidFill>
                            <a:schemeClr val="dk1"/>
                          </a:solidFill>
                          <a:latin typeface="+mn-lt"/>
                          <a:ea typeface="+mn-ea"/>
                          <a:cs typeface="+mn-cs"/>
                        </a:rPr>
                        <a:t>6. Is filed on prescribed form. </a:t>
                      </a:r>
                    </a:p>
                  </a:txBody>
                  <a:tcPr/>
                </a:tc>
              </a:tr>
              <a:tr h="7928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kern="1200" dirty="0" smtClean="0">
                          <a:solidFill>
                            <a:schemeClr val="dk1"/>
                          </a:solidFill>
                          <a:latin typeface="+mn-lt"/>
                          <a:ea typeface="+mn-ea"/>
                          <a:cs typeface="+mn-cs"/>
                        </a:rPr>
                        <a:t>7. No prospectus shall be issued unless before the date of its publication, a copy signed by the directors or their agent has been delivered to the registrar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kern="1200" dirty="0" smtClean="0">
                          <a:solidFill>
                            <a:schemeClr val="dk1"/>
                          </a:solidFill>
                          <a:latin typeface="+mn-lt"/>
                          <a:ea typeface="+mn-ea"/>
                          <a:cs typeface="+mn-cs"/>
                        </a:rPr>
                        <a:t>7. It is filed with the registrar concerned at least 3 days before the first allotment of shares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100" b="1" kern="1200" dirty="0" smtClean="0">
                        <a:solidFill>
                          <a:schemeClr val="lt1"/>
                        </a:solidFill>
                        <a:latin typeface="+mn-lt"/>
                        <a:ea typeface="+mn-ea"/>
                        <a:cs typeface="+mn-cs"/>
                      </a:endParaRPr>
                    </a:p>
                  </a:txBody>
                  <a:tcPr/>
                </a:tc>
              </a:tr>
            </a:tbl>
          </a:graphicData>
        </a:graphic>
      </p:graphicFrame>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a16="http://schemas.microsoft.com/office/drawing/2014/main" xmlns=""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11</a:t>
            </a:fld>
            <a:endParaRPr lang="en-US"/>
          </a:p>
        </p:txBody>
      </p:sp>
      <p:sp>
        <p:nvSpPr>
          <p:cNvPr id="8" name="Title 1">
            <a:extLst>
              <a:ext uri="{FF2B5EF4-FFF2-40B4-BE49-F238E27FC236}">
                <a16:creationId xmlns:a16="http://schemas.microsoft.com/office/drawing/2014/main" xmlns=""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p14="http://schemas.microsoft.com/office/powerpoint/2010/main" xmlns="" val="212794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381000" y="481643"/>
            <a:ext cx="8305800" cy="6076022"/>
          </a:xfrm>
          <a:prstGeom prst="rect">
            <a:avLst/>
          </a:prstGeom>
        </p:spPr>
        <p:txBody>
          <a:bodyPr vert="horz" wrap="square" lIns="0" tIns="12700" rIns="0" bIns="0" rtlCol="0">
            <a:spAutoFit/>
          </a:bodyPr>
          <a:lstStyle/>
          <a:p>
            <a:pPr algn="just"/>
            <a:r>
              <a:rPr lang="en-US" sz="2600" b="1" dirty="0" smtClean="0">
                <a:solidFill>
                  <a:srgbClr val="FF0000"/>
                </a:solidFill>
                <a:latin typeface="+mj-lt"/>
              </a:rPr>
              <a:t>3. DEEMED PROSPECTUS </a:t>
            </a:r>
          </a:p>
          <a:p>
            <a:pPr algn="just">
              <a:lnSpc>
                <a:spcPct val="50000"/>
              </a:lnSpc>
            </a:pPr>
            <a:endParaRPr lang="en-US" sz="2300" dirty="0" smtClean="0">
              <a:latin typeface="+mj-lt"/>
            </a:endParaRPr>
          </a:p>
          <a:p>
            <a:pPr algn="just"/>
            <a:r>
              <a:rPr lang="en-US" sz="2300" dirty="0" smtClean="0">
                <a:latin typeface="+mj-lt"/>
              </a:rPr>
              <a:t>Section-25 provides that where a company allots or agrees to allot any shares or debentures with a view to these being offered for sale to the public, any document by which the offer of sale to the public is made, shall for all purposes be deemed to be a prospectus issued by the company. </a:t>
            </a:r>
          </a:p>
          <a:p>
            <a:pPr algn="just">
              <a:lnSpc>
                <a:spcPct val="50000"/>
              </a:lnSpc>
            </a:pPr>
            <a:endParaRPr lang="en-US" sz="2300" dirty="0" smtClean="0">
              <a:latin typeface="+mj-lt"/>
            </a:endParaRPr>
          </a:p>
          <a:p>
            <a:pPr algn="just"/>
            <a:r>
              <a:rPr lang="en-US" sz="2300" dirty="0" smtClean="0">
                <a:latin typeface="+mj-lt"/>
              </a:rPr>
              <a:t>Further, an allotment of, or an agreement to allot, shares or debentures shall be deemed to have been made with a view to the shares or debentures being offered for sale to the public, if it is shown; </a:t>
            </a:r>
          </a:p>
          <a:p>
            <a:pPr algn="just"/>
            <a:r>
              <a:rPr lang="en-US" sz="2300" dirty="0" smtClean="0">
                <a:latin typeface="+mj-lt"/>
              </a:rPr>
              <a:t>	(</a:t>
            </a:r>
            <a:r>
              <a:rPr lang="en-US" sz="2300" dirty="0" err="1" smtClean="0">
                <a:latin typeface="+mj-lt"/>
              </a:rPr>
              <a:t>i</a:t>
            </a:r>
            <a:r>
              <a:rPr lang="en-US" sz="2300" dirty="0" smtClean="0">
                <a:latin typeface="+mj-lt"/>
              </a:rPr>
              <a:t>) That the offer of the shares or debentures for sale to the public was made within six months after the allotment or agreement to allot; </a:t>
            </a:r>
          </a:p>
          <a:p>
            <a:pPr algn="just"/>
            <a:r>
              <a:rPr lang="en-US" sz="2300" dirty="0" smtClean="0">
                <a:latin typeface="+mj-lt"/>
              </a:rPr>
              <a:t>	(ii) That at the date when the offer was made, the whole consideration to be received by the company in respect of the shares or debentures had not been received by it. </a:t>
            </a:r>
            <a:endParaRPr lang="en-US" sz="2400" b="1" i="1" dirty="0" smtClean="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381000" y="481643"/>
            <a:ext cx="8305800" cy="5214248"/>
          </a:xfrm>
          <a:prstGeom prst="rect">
            <a:avLst/>
          </a:prstGeom>
        </p:spPr>
        <p:txBody>
          <a:bodyPr vert="horz" wrap="square" lIns="0" tIns="12700" rIns="0" bIns="0" rtlCol="0">
            <a:spAutoFit/>
          </a:bodyPr>
          <a:lstStyle/>
          <a:p>
            <a:pPr algn="just"/>
            <a:r>
              <a:rPr lang="en-US" sz="2600" b="1" dirty="0" smtClean="0">
                <a:latin typeface="+mj-lt"/>
              </a:rPr>
              <a:t>Additional requirement relating to deemed prospectus;</a:t>
            </a:r>
          </a:p>
          <a:p>
            <a:pPr algn="just"/>
            <a:endParaRPr lang="en-US" sz="2600" dirty="0" smtClean="0">
              <a:latin typeface="+mj-lt"/>
            </a:endParaRPr>
          </a:p>
          <a:p>
            <a:pPr marL="514350" indent="-514350" algn="just">
              <a:buAutoNum type="romanLcParenBoth"/>
            </a:pPr>
            <a:r>
              <a:rPr lang="en-US" sz="2600" dirty="0" smtClean="0">
                <a:latin typeface="+mj-lt"/>
              </a:rPr>
              <a:t>The net amount of consideration received or to be received by the company in respect of the shares or debentures to which the offer relates; </a:t>
            </a:r>
          </a:p>
          <a:p>
            <a:pPr marL="514350" indent="-514350" algn="just"/>
            <a:endParaRPr lang="en-US" sz="2600" dirty="0" smtClean="0">
              <a:latin typeface="+mj-lt"/>
            </a:endParaRPr>
          </a:p>
          <a:p>
            <a:pPr marL="514350" indent="-514350" algn="just"/>
            <a:r>
              <a:rPr lang="en-US" sz="2600" dirty="0" smtClean="0">
                <a:latin typeface="+mj-lt"/>
              </a:rPr>
              <a:t>(ii) The place and time at which the contract under which in the said shares or debentures have been or are to be allotted may be inspected. Section 60, dealing with the registration of prospectus applies to the deemed prospectus in terms of section 64(4) and accordingly it renders the persons making the offer of sale to the public as deemed directors of the company.</a:t>
            </a:r>
            <a:endParaRPr lang="en-US" sz="2600" b="1" i="1" dirty="0" smtClean="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381000" y="481643"/>
            <a:ext cx="8305800" cy="6183744"/>
          </a:xfrm>
          <a:prstGeom prst="rect">
            <a:avLst/>
          </a:prstGeom>
        </p:spPr>
        <p:txBody>
          <a:bodyPr vert="horz" wrap="square" lIns="0" tIns="12700" rIns="0" bIns="0" rtlCol="0">
            <a:spAutoFit/>
          </a:bodyPr>
          <a:lstStyle/>
          <a:p>
            <a:pPr algn="just"/>
            <a:r>
              <a:rPr lang="en-US" sz="2600" b="1" dirty="0" smtClean="0">
                <a:solidFill>
                  <a:srgbClr val="FF0000"/>
                </a:solidFill>
                <a:latin typeface="+mj-lt"/>
              </a:rPr>
              <a:t>4. Abridged Prospectus</a:t>
            </a:r>
          </a:p>
          <a:p>
            <a:pPr algn="just"/>
            <a:endParaRPr lang="en-US" sz="2500" dirty="0" smtClean="0">
              <a:latin typeface="+mj-lt"/>
            </a:endParaRPr>
          </a:p>
          <a:p>
            <a:pPr algn="just"/>
            <a:r>
              <a:rPr lang="en-US" sz="2500" dirty="0" smtClean="0">
                <a:latin typeface="+mj-lt"/>
              </a:rPr>
              <a:t>The abridged prospectus is a summary of a prospectus filed before the registrar. It contains all the features of a prospectus. An abridged prospectus contains all the information of the prospectus in brief so that it should be convenient and quick for an investor to know all the useful information in short.</a:t>
            </a:r>
          </a:p>
          <a:p>
            <a:pPr algn="just"/>
            <a:endParaRPr lang="en-US" sz="2500" dirty="0" smtClean="0">
              <a:latin typeface="+mj-lt"/>
            </a:endParaRPr>
          </a:p>
          <a:p>
            <a:pPr algn="just"/>
            <a:r>
              <a:rPr lang="en-US" sz="2500" b="1" i="1" dirty="0" smtClean="0">
                <a:latin typeface="+mj-lt"/>
              </a:rPr>
              <a:t>Section33(1) </a:t>
            </a:r>
            <a:r>
              <a:rPr lang="en-US" sz="2500" dirty="0" smtClean="0">
                <a:latin typeface="+mj-lt"/>
              </a:rPr>
              <a:t>of the Companies Act, 2013 also states that when any form for the purchase of securities of a company is issued, it must be accompanied by an abridged prospectus.</a:t>
            </a:r>
          </a:p>
          <a:p>
            <a:pPr algn="just"/>
            <a:endParaRPr lang="en-US" sz="2500" dirty="0" smtClean="0">
              <a:latin typeface="+mj-lt"/>
            </a:endParaRPr>
          </a:p>
          <a:p>
            <a:pPr algn="just"/>
            <a:r>
              <a:rPr lang="en-US" sz="2500" dirty="0" smtClean="0">
                <a:latin typeface="+mj-lt"/>
              </a:rPr>
              <a:t>It contains all the useful and materialistic information so that the investor can take a rational decision and it also reduces the cost of public issue of the capital as it is a short form of a prospectus.</a:t>
            </a:r>
            <a:endParaRPr lang="en-US" sz="2500" dirty="0">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381000" y="481643"/>
            <a:ext cx="8305800" cy="6291466"/>
          </a:xfrm>
          <a:prstGeom prst="rect">
            <a:avLst/>
          </a:prstGeom>
        </p:spPr>
        <p:txBody>
          <a:bodyPr vert="horz" wrap="square" lIns="0" tIns="12700" rIns="0" bIns="0" rtlCol="0">
            <a:spAutoFit/>
          </a:bodyPr>
          <a:lstStyle/>
          <a:p>
            <a:pPr algn="just"/>
            <a:r>
              <a:rPr lang="en-US" sz="2400" b="1" dirty="0" smtClean="0">
                <a:solidFill>
                  <a:srgbClr val="FF0000"/>
                </a:solidFill>
                <a:latin typeface="+mj-lt"/>
              </a:rPr>
              <a:t>CONTENTS OF PROSPECTUS (SECTION-26) </a:t>
            </a:r>
            <a:endParaRPr lang="en-US" sz="2400" dirty="0" smtClean="0">
              <a:solidFill>
                <a:srgbClr val="FF0000"/>
              </a:solidFill>
              <a:latin typeface="+mj-lt"/>
            </a:endParaRPr>
          </a:p>
          <a:p>
            <a:pPr algn="just">
              <a:lnSpc>
                <a:spcPct val="50000"/>
              </a:lnSpc>
            </a:pPr>
            <a:r>
              <a:rPr lang="en-US" sz="2400" dirty="0" smtClean="0">
                <a:latin typeface="+mj-lt"/>
              </a:rPr>
              <a:t> </a:t>
            </a:r>
          </a:p>
          <a:p>
            <a:pPr algn="just"/>
            <a:r>
              <a:rPr lang="en-US" sz="2400" dirty="0" smtClean="0">
                <a:latin typeface="+mj-lt"/>
              </a:rPr>
              <a:t>Every prospectus issued by or on behalf of a public company either with reference to its formation or subsequently, or by or on behalf of any person who is or has been engaged or interested in the formation of a public company, shall be dated and signed and shall  contain the following things:— </a:t>
            </a:r>
          </a:p>
          <a:p>
            <a:pPr algn="just"/>
            <a:r>
              <a:rPr lang="en-US" sz="2400" dirty="0" smtClean="0">
                <a:latin typeface="+mj-lt"/>
              </a:rPr>
              <a:t> </a:t>
            </a:r>
          </a:p>
          <a:p>
            <a:pPr algn="just"/>
            <a:r>
              <a:rPr lang="en-US" sz="2400" dirty="0" smtClean="0">
                <a:latin typeface="+mj-lt"/>
              </a:rPr>
              <a:t>(</a:t>
            </a:r>
            <a:r>
              <a:rPr lang="en-US" sz="2400" dirty="0" err="1" smtClean="0">
                <a:latin typeface="+mj-lt"/>
              </a:rPr>
              <a:t>i</a:t>
            </a:r>
            <a:r>
              <a:rPr lang="en-US" sz="2400" dirty="0" smtClean="0">
                <a:latin typeface="+mj-lt"/>
              </a:rPr>
              <a:t>) names and addresses of the registered office of the company, company secretary, Chief Financial Officer, auditors, legal advisers, bankers, trustees, if any, underwriters and such other persons as may be prescribed; </a:t>
            </a:r>
          </a:p>
          <a:p>
            <a:pPr algn="just"/>
            <a:r>
              <a:rPr lang="en-US" sz="2400" dirty="0" smtClean="0">
                <a:latin typeface="+mj-lt"/>
              </a:rPr>
              <a:t>(ii) dates of opening and closing of the issue.</a:t>
            </a:r>
          </a:p>
          <a:p>
            <a:pPr algn="just"/>
            <a:r>
              <a:rPr lang="en-US" sz="2400" dirty="0" smtClean="0">
                <a:latin typeface="+mj-lt"/>
              </a:rPr>
              <a:t>(iii) a statement by the BOD of separate bank account.</a:t>
            </a:r>
          </a:p>
          <a:p>
            <a:pPr algn="just"/>
            <a:r>
              <a:rPr lang="en-US" sz="2400" dirty="0" smtClean="0">
                <a:latin typeface="+mj-lt"/>
              </a:rPr>
              <a:t> (iv) details about underwriting of the issue.</a:t>
            </a:r>
          </a:p>
          <a:p>
            <a:pPr algn="just"/>
            <a:r>
              <a:rPr lang="en-US" sz="2400" dirty="0" smtClean="0">
                <a:latin typeface="+mj-lt"/>
              </a:rPr>
              <a:t>(v) consent of the directors, auditors, bankers to the issue, expert’s opinion, if any, and of such other persons, as may be prescribed;</a:t>
            </a:r>
            <a:endParaRPr lang="en-US" sz="2400" dirty="0">
              <a:latin typeface="+mj-lt"/>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381000" y="523344"/>
            <a:ext cx="8458200" cy="6029856"/>
          </a:xfrm>
          <a:prstGeom prst="rect">
            <a:avLst/>
          </a:prstGeom>
        </p:spPr>
        <p:txBody>
          <a:bodyPr vert="horz" wrap="square" lIns="0" tIns="12700" rIns="0" bIns="0" rtlCol="0">
            <a:spAutoFit/>
          </a:bodyPr>
          <a:lstStyle/>
          <a:p>
            <a:pPr algn="just"/>
            <a:r>
              <a:rPr lang="en-US" sz="2300" dirty="0" smtClean="0">
                <a:latin typeface="+mj-lt"/>
              </a:rPr>
              <a:t>(vi) the authority for the issue and the details of the resolution passed therefore; </a:t>
            </a:r>
          </a:p>
          <a:p>
            <a:pPr algn="just"/>
            <a:r>
              <a:rPr lang="en-US" sz="2300" dirty="0" smtClean="0">
                <a:latin typeface="+mj-lt"/>
              </a:rPr>
              <a:t>(vii) procedure and time schedule for allotment and issue of securities; </a:t>
            </a:r>
          </a:p>
          <a:p>
            <a:pPr algn="just"/>
            <a:r>
              <a:rPr lang="en-US" sz="2300" dirty="0" smtClean="0">
                <a:latin typeface="+mj-lt"/>
              </a:rPr>
              <a:t>(viii) capital structure of the company in the prescribed manner; </a:t>
            </a:r>
          </a:p>
          <a:p>
            <a:pPr algn="just"/>
            <a:r>
              <a:rPr lang="en-US" sz="2300" dirty="0" smtClean="0">
                <a:latin typeface="+mj-lt"/>
              </a:rPr>
              <a:t>(ix) main objects of public offer, terms of the present issue and such other particulars as may be prescribed; </a:t>
            </a:r>
          </a:p>
          <a:p>
            <a:pPr algn="just"/>
            <a:r>
              <a:rPr lang="en-US" sz="2300" dirty="0" smtClean="0">
                <a:latin typeface="+mj-lt"/>
              </a:rPr>
              <a:t>(x) main objects and present business of the company and its location, schedule of implementation of the project;</a:t>
            </a:r>
          </a:p>
          <a:p>
            <a:pPr algn="just"/>
            <a:r>
              <a:rPr lang="en-US" sz="2300" dirty="0" smtClean="0">
                <a:latin typeface="+mj-lt"/>
              </a:rPr>
              <a:t>(xi) particulars relating to— </a:t>
            </a:r>
          </a:p>
          <a:p>
            <a:pPr algn="just"/>
            <a:r>
              <a:rPr lang="en-US" sz="2300" dirty="0" smtClean="0">
                <a:latin typeface="+mj-lt"/>
              </a:rPr>
              <a:t>(A) management perception of risk factors specific to the project; </a:t>
            </a:r>
          </a:p>
          <a:p>
            <a:pPr algn="just"/>
            <a:r>
              <a:rPr lang="en-US" sz="2300" dirty="0" smtClean="0">
                <a:latin typeface="+mj-lt"/>
              </a:rPr>
              <a:t>(B) gestation period of the project;</a:t>
            </a:r>
          </a:p>
          <a:p>
            <a:pPr algn="just"/>
            <a:r>
              <a:rPr lang="en-US" sz="2300" dirty="0" smtClean="0">
                <a:latin typeface="+mj-lt"/>
              </a:rPr>
              <a:t>(C) extent of progress made in the project; </a:t>
            </a:r>
          </a:p>
          <a:p>
            <a:pPr algn="just"/>
            <a:r>
              <a:rPr lang="en-US" sz="2300" dirty="0" smtClean="0">
                <a:latin typeface="+mj-lt"/>
              </a:rPr>
              <a:t>(D) deadlines for completion of the project; and </a:t>
            </a:r>
          </a:p>
          <a:p>
            <a:pPr algn="just"/>
            <a:r>
              <a:rPr lang="en-US" sz="2300" dirty="0" smtClean="0">
                <a:latin typeface="+mj-lt"/>
              </a:rPr>
              <a:t>(E) any litigation or legal action pending or taken by a Government Department or a statutory body during the last five years immediately preceding the year of the issue of prospectus against the promoter of the company; </a:t>
            </a:r>
            <a:endParaRPr lang="en-US" sz="2400" dirty="0">
              <a:latin typeface="+mj-lt"/>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381000" y="481643"/>
            <a:ext cx="8458200" cy="6106800"/>
          </a:xfrm>
          <a:prstGeom prst="rect">
            <a:avLst/>
          </a:prstGeom>
        </p:spPr>
        <p:txBody>
          <a:bodyPr vert="horz" wrap="square" lIns="0" tIns="12700" rIns="0" bIns="0" rtlCol="0">
            <a:spAutoFit/>
          </a:bodyPr>
          <a:lstStyle/>
          <a:p>
            <a:pPr algn="just"/>
            <a:r>
              <a:rPr lang="en-US" sz="2400" dirty="0" smtClean="0">
                <a:latin typeface="+mj-lt"/>
              </a:rPr>
              <a:t>(xii) minimum subscription, amount payable by way of premium, issue of shares otherwise than on cash; </a:t>
            </a:r>
          </a:p>
          <a:p>
            <a:pPr algn="just"/>
            <a:r>
              <a:rPr lang="en-US" sz="2400" dirty="0" smtClean="0">
                <a:latin typeface="+mj-lt"/>
              </a:rPr>
              <a:t>(xiii) details of directors including their appointments and remuneration, and such particulars of the nature and extent of their interests in the company as may be prescribed; and </a:t>
            </a:r>
          </a:p>
          <a:p>
            <a:pPr algn="just"/>
            <a:r>
              <a:rPr lang="en-US" sz="2400" dirty="0" smtClean="0">
                <a:latin typeface="+mj-lt"/>
              </a:rPr>
              <a:t>(xiv) disclosures in such manner as may be prescribed about sources of promoter’s contribution;</a:t>
            </a:r>
          </a:p>
          <a:p>
            <a:pPr algn="just"/>
            <a:endParaRPr lang="en-US" sz="2400" dirty="0" smtClean="0">
              <a:latin typeface="+mj-lt"/>
            </a:endParaRPr>
          </a:p>
          <a:p>
            <a:pPr algn="just"/>
            <a:r>
              <a:rPr lang="en-US" sz="2400" b="1" dirty="0" smtClean="0">
                <a:solidFill>
                  <a:srgbClr val="FF0000"/>
                </a:solidFill>
                <a:latin typeface="+mj-lt"/>
              </a:rPr>
              <a:t>STATEMENT IN LIEU OF PROSPECTUS </a:t>
            </a:r>
            <a:endParaRPr lang="en-US" sz="2400" dirty="0" smtClean="0">
              <a:solidFill>
                <a:srgbClr val="FF0000"/>
              </a:solidFill>
              <a:latin typeface="+mj-lt"/>
            </a:endParaRPr>
          </a:p>
          <a:p>
            <a:pPr algn="just">
              <a:lnSpc>
                <a:spcPct val="50000"/>
              </a:lnSpc>
            </a:pPr>
            <a:r>
              <a:rPr lang="en-US" sz="2400" dirty="0" smtClean="0">
                <a:latin typeface="+mj-lt"/>
              </a:rPr>
              <a:t> </a:t>
            </a:r>
          </a:p>
          <a:p>
            <a:pPr algn="just"/>
            <a:r>
              <a:rPr lang="en-US" sz="2400" dirty="0" smtClean="0">
                <a:latin typeface="+mj-lt"/>
              </a:rPr>
              <a:t>1. It is a statement which is delivered by a company, having share capital to the Registrar for registration, at least three days before the first allotment of shares or debentures under the following conditions: </a:t>
            </a:r>
          </a:p>
          <a:p>
            <a:pPr algn="just"/>
            <a:r>
              <a:rPr lang="en-US" sz="2400" dirty="0" smtClean="0">
                <a:latin typeface="+mj-lt"/>
              </a:rPr>
              <a:t>• Where a company does not issue prospectus; or </a:t>
            </a:r>
          </a:p>
          <a:p>
            <a:pPr algn="just"/>
            <a:r>
              <a:rPr lang="en-US" sz="2400" dirty="0" smtClean="0">
                <a:latin typeface="+mj-lt"/>
              </a:rPr>
              <a:t>• Where a company has issued a prospectus but has not proceeded to allot any of its shares offered to the public for subscription.</a:t>
            </a:r>
            <a:endParaRPr lang="en-US" sz="2400" dirty="0">
              <a:latin typeface="+mj-lt"/>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object 2"/>
          <p:cNvSpPr txBox="1"/>
          <p:nvPr/>
        </p:nvSpPr>
        <p:spPr>
          <a:xfrm>
            <a:off x="381000" y="481643"/>
            <a:ext cx="8458200" cy="5922134"/>
          </a:xfrm>
          <a:prstGeom prst="rect">
            <a:avLst/>
          </a:prstGeom>
        </p:spPr>
        <p:txBody>
          <a:bodyPr vert="horz" wrap="square" lIns="0" tIns="12700" rIns="0" bIns="0" rtlCol="0">
            <a:spAutoFit/>
          </a:bodyPr>
          <a:lstStyle/>
          <a:p>
            <a:pPr algn="just"/>
            <a:r>
              <a:rPr lang="en-US" sz="2400" dirty="0" smtClean="0">
                <a:latin typeface="+mj-lt"/>
              </a:rPr>
              <a:t>2. SILOP is to be signed by every person who is named therein as a director or a proposed director of a company. 3. Where a company which is required to submit a SILOP does not comply with the requirement, it can not allot shares. (section 69(1))</a:t>
            </a:r>
          </a:p>
          <a:p>
            <a:pPr algn="just"/>
            <a:endParaRPr lang="en-US" sz="2400" dirty="0" smtClean="0">
              <a:latin typeface="+mj-lt"/>
            </a:endParaRPr>
          </a:p>
          <a:p>
            <a:pPr algn="just"/>
            <a:r>
              <a:rPr lang="en-US" sz="2400" b="1" dirty="0" smtClean="0">
                <a:solidFill>
                  <a:srgbClr val="FF0000"/>
                </a:solidFill>
                <a:latin typeface="+mj-lt"/>
              </a:rPr>
              <a:t>CONTENTS OF STATEMENT IN LIEU OF PROSPECTUS </a:t>
            </a:r>
          </a:p>
          <a:p>
            <a:pPr algn="just"/>
            <a:endParaRPr lang="en-US" sz="2400" dirty="0" smtClean="0">
              <a:solidFill>
                <a:srgbClr val="FF0000"/>
              </a:solidFill>
              <a:latin typeface="+mj-lt"/>
            </a:endParaRPr>
          </a:p>
          <a:p>
            <a:pPr algn="just"/>
            <a:r>
              <a:rPr lang="en-US" sz="2400" dirty="0" smtClean="0">
                <a:latin typeface="+mj-lt"/>
              </a:rPr>
              <a:t> 1. The name of the company.</a:t>
            </a:r>
          </a:p>
          <a:p>
            <a:pPr algn="just"/>
            <a:r>
              <a:rPr lang="en-US" sz="2400" dirty="0" smtClean="0">
                <a:latin typeface="+mj-lt"/>
              </a:rPr>
              <a:t> 2. The nominal share capital of the company divided into number of ordinary shares and par value per share. </a:t>
            </a:r>
          </a:p>
          <a:p>
            <a:pPr algn="just"/>
            <a:r>
              <a:rPr lang="en-US" sz="2400" dirty="0" smtClean="0">
                <a:latin typeface="+mj-lt"/>
              </a:rPr>
              <a:t>3. Description of the business to be undertaken and its prospects. </a:t>
            </a:r>
          </a:p>
          <a:p>
            <a:pPr algn="just"/>
            <a:r>
              <a:rPr lang="en-US" sz="2400" dirty="0" smtClean="0">
                <a:latin typeface="+mj-lt"/>
              </a:rPr>
              <a:t>4. Names, addresses, description and occupations of the proposed or appointed directors , chief executive, managing agent and secretary of the company. </a:t>
            </a:r>
          </a:p>
          <a:p>
            <a:pPr algn="just"/>
            <a:r>
              <a:rPr lang="en-US" sz="2400" dirty="0" smtClean="0">
                <a:latin typeface="+mj-lt"/>
              </a:rPr>
              <a:t>5. Provisions regarding the appointment and remuneration of the above officers of the company. </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4" name="object 2"/>
          <p:cNvSpPr txBox="1"/>
          <p:nvPr/>
        </p:nvSpPr>
        <p:spPr>
          <a:xfrm>
            <a:off x="381000" y="481643"/>
            <a:ext cx="8458200" cy="3336811"/>
          </a:xfrm>
          <a:prstGeom prst="rect">
            <a:avLst/>
          </a:prstGeom>
        </p:spPr>
        <p:txBody>
          <a:bodyPr vert="horz" wrap="square" lIns="0" tIns="12700" rIns="0" bIns="0" rtlCol="0">
            <a:spAutoFit/>
          </a:bodyPr>
          <a:lstStyle/>
          <a:p>
            <a:pPr algn="just"/>
            <a:r>
              <a:rPr lang="en-US" sz="2400" dirty="0" smtClean="0">
                <a:latin typeface="+mj-lt"/>
              </a:rPr>
              <a:t>6. Voting rights in the meetings of the company. </a:t>
            </a:r>
          </a:p>
          <a:p>
            <a:pPr algn="just"/>
            <a:r>
              <a:rPr lang="en-US" sz="2400" dirty="0" smtClean="0">
                <a:latin typeface="+mj-lt"/>
              </a:rPr>
              <a:t>7. Numbers and the amount of shares and debentures agreed to be issued. </a:t>
            </a:r>
          </a:p>
          <a:p>
            <a:pPr algn="just"/>
            <a:r>
              <a:rPr lang="en-US" sz="2400" dirty="0" smtClean="0">
                <a:latin typeface="+mj-lt"/>
              </a:rPr>
              <a:t>8. Names, occupation and addresses of vendors of property purchased or proposed to be purchased by the company. </a:t>
            </a:r>
          </a:p>
          <a:p>
            <a:pPr algn="just"/>
            <a:r>
              <a:rPr lang="en-US" sz="2400" dirty="0" smtClean="0">
                <a:latin typeface="+mj-lt"/>
              </a:rPr>
              <a:t>9. Amount payable in cash, shares or debentures, to each vendor of the property.</a:t>
            </a:r>
          </a:p>
          <a:p>
            <a:pPr algn="just"/>
            <a:endParaRPr lang="en-US" sz="2400" dirty="0" smtClean="0">
              <a:latin typeface="+mj-lt"/>
            </a:endParaRPr>
          </a:p>
          <a:p>
            <a:pPr algn="just"/>
            <a:r>
              <a:rPr lang="en-US" sz="2400" b="1" dirty="0" smtClean="0">
                <a:solidFill>
                  <a:srgbClr val="FF0000"/>
                </a:solidFill>
                <a:latin typeface="+mj-lt"/>
              </a:rPr>
              <a:t>DIFFERENCES B/W PROSPECTUS AND SILOP</a:t>
            </a:r>
            <a:endParaRPr lang="en-US" sz="2400" dirty="0" smtClean="0">
              <a:solidFill>
                <a:srgbClr val="FF0000"/>
              </a:solidFill>
              <a:latin typeface="+mj-lt"/>
            </a:endParaRPr>
          </a:p>
        </p:txBody>
      </p:sp>
      <p:graphicFrame>
        <p:nvGraphicFramePr>
          <p:cNvPr id="5" name="Table 4"/>
          <p:cNvGraphicFramePr>
            <a:graphicFrameLocks noGrp="1"/>
          </p:cNvGraphicFramePr>
          <p:nvPr/>
        </p:nvGraphicFramePr>
        <p:xfrm>
          <a:off x="533400" y="3896360"/>
          <a:ext cx="8077200" cy="2316863"/>
        </p:xfrm>
        <a:graphic>
          <a:graphicData uri="http://schemas.openxmlformats.org/drawingml/2006/table">
            <a:tbl>
              <a:tblPr firstRow="1" bandRow="1">
                <a:tableStyleId>{5C22544A-7EE6-4342-B048-85BDC9FD1C3A}</a:tableStyleId>
              </a:tblPr>
              <a:tblGrid>
                <a:gridCol w="4038600"/>
                <a:gridCol w="4038600"/>
              </a:tblGrid>
              <a:tr h="4593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b="1" dirty="0" smtClean="0">
                          <a:solidFill>
                            <a:schemeClr val="tx1"/>
                          </a:solidFill>
                        </a:rPr>
                        <a:t>PROSPECTUS : </a:t>
                      </a:r>
                      <a:endParaRPr lang="en-US" sz="22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b="1" kern="1200" dirty="0" smtClean="0">
                          <a:solidFill>
                            <a:schemeClr val="tx1"/>
                          </a:solidFill>
                          <a:latin typeface="+mn-lt"/>
                          <a:ea typeface="+mn-ea"/>
                          <a:cs typeface="+mn-cs"/>
                        </a:rPr>
                        <a:t>STATEMENT IN LIEU OF PROSPECTUS: </a:t>
                      </a:r>
                    </a:p>
                  </a:txBody>
                  <a:tcPr/>
                </a:tc>
              </a:tr>
              <a:tr h="459357">
                <a:tc>
                  <a:txBody>
                    <a:bodyPr/>
                    <a:lstStyle/>
                    <a:p>
                      <a:r>
                        <a:rPr lang="en-US" sz="2200" kern="1200" dirty="0" smtClean="0">
                          <a:solidFill>
                            <a:schemeClr val="dk1"/>
                          </a:solidFill>
                          <a:latin typeface="+mn-lt"/>
                          <a:ea typeface="+mn-ea"/>
                          <a:cs typeface="+mn-cs"/>
                        </a:rPr>
                        <a:t>1. Filed by a public listed company. </a:t>
                      </a:r>
                    </a:p>
                  </a:txBody>
                  <a:tcPr/>
                </a:tc>
                <a:tc>
                  <a:txBody>
                    <a:bodyPr/>
                    <a:lstStyle/>
                    <a:p>
                      <a:r>
                        <a:rPr lang="en-US" sz="2200" kern="1200" dirty="0" smtClean="0">
                          <a:solidFill>
                            <a:schemeClr val="dk1"/>
                          </a:solidFill>
                          <a:latin typeface="+mn-lt"/>
                          <a:ea typeface="+mn-ea"/>
                          <a:cs typeface="+mn-cs"/>
                        </a:rPr>
                        <a:t>1. Filed by a public unlisted company. </a:t>
                      </a:r>
                    </a:p>
                  </a:txBody>
                  <a:tcPr/>
                </a:tc>
              </a:tr>
              <a:tr h="7928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dk1"/>
                          </a:solidFill>
                          <a:latin typeface="+mn-lt"/>
                          <a:ea typeface="+mn-ea"/>
                          <a:cs typeface="+mn-cs"/>
                        </a:rPr>
                        <a:t>2. Has been defined in definitions Sec. 2 (29) </a:t>
                      </a:r>
                    </a:p>
                  </a:txBody>
                  <a:tcPr/>
                </a:tc>
                <a:tc>
                  <a:txBody>
                    <a:bodyPr/>
                    <a:lstStyle/>
                    <a:p>
                      <a:r>
                        <a:rPr lang="en-US" sz="2200" kern="1200" dirty="0" smtClean="0">
                          <a:solidFill>
                            <a:schemeClr val="dk1"/>
                          </a:solidFill>
                          <a:latin typeface="+mn-lt"/>
                          <a:ea typeface="+mn-ea"/>
                          <a:cs typeface="+mn-cs"/>
                        </a:rPr>
                        <a:t>2. Has NOT been defined in definitions. </a:t>
                      </a:r>
                    </a:p>
                  </a:txBody>
                  <a:tcPr/>
                </a:tc>
              </a:tr>
            </a:tbl>
          </a:graphicData>
        </a:graphic>
      </p:graphicFrame>
    </p:spTree>
  </p:cSld>
  <p:clrMapOvr>
    <a:masterClrMapping/>
  </p:clrMapOvr>
  <p:transition spd="slow">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4304</TotalTime>
  <Words>970</Words>
  <Application>Microsoft Office PowerPoint</Application>
  <PresentationFormat>On-screen Show (4:3)</PresentationFormat>
  <Paragraphs>101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WELCOME  Class: B.Com – Part-2  Subject: Business Regulatory Framework TOPIC:  Types of Prospectus-Part-B,  CONTENTS OF PROSPECTUS and STATEMENT IN LIEU OF PROSPECTUS    </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401</cp:revision>
  <dcterms:created xsi:type="dcterms:W3CDTF">2011-08-23T10:02:56Z</dcterms:created>
  <dcterms:modified xsi:type="dcterms:W3CDTF">2020-07-20T17:24:33Z</dcterms:modified>
</cp:coreProperties>
</file>